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9" r:id="rId3"/>
    <p:sldMasterId id="2147483661" r:id="rId4"/>
    <p:sldMasterId id="2147483663" r:id="rId5"/>
  </p:sldMasterIdLst>
  <p:notesMasterIdLst>
    <p:notesMasterId r:id="rId20"/>
  </p:notesMasterIdLst>
  <p:sldIdLst>
    <p:sldId id="256" r:id="rId6"/>
    <p:sldId id="427" r:id="rId7"/>
    <p:sldId id="413" r:id="rId8"/>
    <p:sldId id="425" r:id="rId9"/>
    <p:sldId id="430" r:id="rId10"/>
    <p:sldId id="438" r:id="rId11"/>
    <p:sldId id="440" r:id="rId12"/>
    <p:sldId id="441" r:id="rId13"/>
    <p:sldId id="439" r:id="rId14"/>
    <p:sldId id="420" r:id="rId15"/>
    <p:sldId id="421" r:id="rId16"/>
    <p:sldId id="424" r:id="rId17"/>
    <p:sldId id="444" r:id="rId18"/>
    <p:sldId id="436" r:id="rId19"/>
  </p:sldIdLst>
  <p:sldSz cx="10287000" cy="7240588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07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015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023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030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03856" algn="l" defTabSz="100154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04627" algn="l" defTabSz="100154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05398" algn="l" defTabSz="100154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06169" algn="l" defTabSz="100154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4">
          <p15:clr>
            <a:srgbClr val="A4A3A4"/>
          </p15:clr>
        </p15:guide>
        <p15:guide id="2" orient="horz" pos="4223">
          <p15:clr>
            <a:srgbClr val="A4A3A4"/>
          </p15:clr>
        </p15:guide>
        <p15:guide id="3" pos="6321">
          <p15:clr>
            <a:srgbClr val="A4A3A4"/>
          </p15:clr>
        </p15:guide>
        <p15:guide id="4" pos="198">
          <p15:clr>
            <a:srgbClr val="A4A3A4"/>
          </p15:clr>
        </p15:guide>
        <p15:guide id="5" pos="3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AD8"/>
    <a:srgbClr val="00CC66"/>
    <a:srgbClr val="090B05"/>
    <a:srgbClr val="00FF99"/>
    <a:srgbClr val="471A19"/>
    <a:srgbClr val="39471D"/>
    <a:srgbClr val="0000FF"/>
    <a:srgbClr val="A4BDDC"/>
    <a:srgbClr val="B4C9E2"/>
    <a:srgbClr val="A6F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4270" autoAdjust="0"/>
  </p:normalViewPr>
  <p:slideViewPr>
    <p:cSldViewPr snapToGrid="0" showGuides="1">
      <p:cViewPr varScale="1">
        <p:scale>
          <a:sx n="101" d="100"/>
          <a:sy n="101" d="100"/>
        </p:scale>
        <p:origin x="1746" y="72"/>
      </p:cViewPr>
      <p:guideLst>
        <p:guide orient="horz" pos="2464"/>
        <p:guide orient="horz" pos="4223"/>
        <p:guide pos="6321"/>
        <p:guide pos="198"/>
        <p:guide pos="3245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2971800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21" y="1"/>
            <a:ext cx="2971800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5813" y="746125"/>
            <a:ext cx="52863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15162"/>
            <a:ext cx="548640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28592"/>
            <a:ext cx="2971800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21" y="9428592"/>
            <a:ext cx="2971800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A46B29-DBAA-46DA-8021-EF8CFB0A6F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57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0771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154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02313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03085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03856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4627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5398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6169" algn="l" defTabSz="100154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46236-8CAA-45BF-A53D-6317789F97EF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669925"/>
            <a:ext cx="6986588" cy="491807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5783657"/>
            <a:ext cx="5926138" cy="362942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6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6B29-DBAA-46DA-8021-EF8CFB0A6F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2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6B29-DBAA-46DA-8021-EF8CFB0A6F4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6B29-DBAA-46DA-8021-EF8CFB0A6F4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1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rosatom.ru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osatom.ru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rosatom.ru/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9372" y="2302910"/>
            <a:ext cx="9315450" cy="1089440"/>
          </a:xfrm>
          <a:ln/>
        </p:spPr>
        <p:txBody>
          <a:bodyPr/>
          <a:lstStyle>
            <a:lvl1pPr>
              <a:lnSpc>
                <a:spcPct val="130000"/>
              </a:lnSpc>
              <a:defRPr sz="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9372" y="3467773"/>
            <a:ext cx="4211241" cy="685509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2" y="310073"/>
            <a:ext cx="1884165" cy="15637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A6D80E-60AD-478D-AE8D-69745F07B7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DCB546-2941-4AEE-BFC2-1F93382E4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65" y="539692"/>
            <a:ext cx="1566267" cy="1300624"/>
          </a:xfrm>
          <a:prstGeom prst="rect">
            <a:avLst/>
          </a:prstGeom>
          <a:noFill/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89372" y="5864542"/>
            <a:ext cx="14981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500" b="1" dirty="0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90E2B-CC1C-4A53-A995-16F994FD0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8B355E-86EE-4CB5-B6E2-942A57AF58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F09D56-D6F4-4BBF-B4AE-B8C51DC35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3F22B3-E921-4D8F-B681-0B04541AF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465BE2-9A3C-4BBD-9F23-430E8615BB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D4AF98-EFE5-42C1-9FE1-E9A2064829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5EA7B2-2F05-4C41-8506-0EFFD49ABE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02352-F6FB-4B6C-BFCF-3E321EA5EB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4F53DB-0EF8-4125-8771-E0945203F5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41504-0A56-4542-A887-9AA328783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597748-51BA-47D6-91A2-7BE3FCC1C7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286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65" y="539692"/>
            <a:ext cx="1566267" cy="1300624"/>
          </a:xfrm>
          <a:prstGeom prst="rect">
            <a:avLst/>
          </a:prstGeom>
          <a:noFill/>
        </p:spPr>
      </p:pic>
      <p:sp>
        <p:nvSpPr>
          <p:cNvPr id="2867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89372" y="5864542"/>
            <a:ext cx="14981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500" b="1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28678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11579" y="1136370"/>
            <a:ext cx="405408" cy="380467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28679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04498" y="1136370"/>
            <a:ext cx="405408" cy="380467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28680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897416" y="1136370"/>
            <a:ext cx="405408" cy="380467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hlink"/>
                </a:solidFill>
                <a:cs typeface="Arial" charset="0"/>
              </a:rPr>
              <a:t>3</a:t>
            </a:r>
          </a:p>
        </p:txBody>
      </p: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8D9257-B229-47BE-8075-1394923E73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0EAC5B-9C72-43BA-9E6D-75ADBEA964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DE6E6-B157-410C-81F2-76C81787DA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1F51E-9603-46A5-929B-DB1B415B27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13E94A-42AE-4E94-8451-35BADDCF4A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F8391-1384-4056-9890-88CB0D4978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7D9050-2758-4C73-A203-17F4C2BACC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3F4F3-6ACE-42CD-AC08-765E427C0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7800A2-9696-413F-B785-19CB607990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57CFBA-3FBF-4F81-90AB-3A14ED29B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353A5A-8AF3-41B5-B7D4-D022D80675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277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65" y="539692"/>
            <a:ext cx="1566267" cy="1300624"/>
          </a:xfrm>
          <a:prstGeom prst="rect">
            <a:avLst/>
          </a:prstGeom>
          <a:noFill/>
        </p:spPr>
      </p:pic>
      <p:sp>
        <p:nvSpPr>
          <p:cNvPr id="3277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89372" y="5864542"/>
            <a:ext cx="14981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500" b="1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32774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11579" y="1136370"/>
            <a:ext cx="405408" cy="380467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32775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04498" y="1136370"/>
            <a:ext cx="405408" cy="380467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2776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897416" y="1136370"/>
            <a:ext cx="405408" cy="380467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58451C-B49E-4FA0-B68C-A09DEBA93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8B6BC-C0AE-46D0-9A3E-0EE1942A93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AFA556-C385-4ED1-9C0A-AB95CCA935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0D4BC-E795-400E-9345-693296B6D5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DE0652-4792-492E-A829-9424F1678E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54D2D2-E2E6-4DB2-9E0A-16D3851A46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2F39D-2B28-4276-A7EE-91275DE372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CFB927-2C44-4D45-BD16-D0608489E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4DBA2D-B3DC-4051-ADB1-4E7DC0EC7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2EFE6D-EB95-43FA-8EDC-26009EE088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2BD46-02E6-42D7-A907-03E79EB706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7587" y="4912538"/>
            <a:ext cx="8688585" cy="380466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587" y="2592868"/>
            <a:ext cx="8688585" cy="225933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65" y="539692"/>
            <a:ext cx="1566267" cy="1300624"/>
          </a:xfrm>
          <a:prstGeom prst="rect">
            <a:avLst/>
          </a:prstGeom>
          <a:noFill/>
        </p:spPr>
      </p:pic>
      <p:sp>
        <p:nvSpPr>
          <p:cNvPr id="3482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89372" y="5864542"/>
            <a:ext cx="14981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500" b="1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34822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911579" y="1136370"/>
            <a:ext cx="405408" cy="380467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4823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04498" y="1136370"/>
            <a:ext cx="405408" cy="380467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34824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897416" y="1136370"/>
            <a:ext cx="405408" cy="380467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6E8920-BF07-49C4-9EC8-48443ADC00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652749"/>
            <a:ext cx="8743950" cy="143806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068871"/>
            <a:ext cx="8743950" cy="15838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771" indent="0">
              <a:buNone/>
              <a:defRPr sz="2000"/>
            </a:lvl2pPr>
            <a:lvl3pPr marL="1001542" indent="0">
              <a:buNone/>
              <a:defRPr sz="1800"/>
            </a:lvl3pPr>
            <a:lvl4pPr marL="1502313" indent="0">
              <a:buNone/>
              <a:defRPr sz="1500"/>
            </a:lvl4pPr>
            <a:lvl5pPr marL="2003085" indent="0">
              <a:buNone/>
              <a:defRPr sz="1500"/>
            </a:lvl5pPr>
            <a:lvl6pPr marL="2503856" indent="0">
              <a:buNone/>
              <a:defRPr sz="1500"/>
            </a:lvl6pPr>
            <a:lvl7pPr marL="3004627" indent="0">
              <a:buNone/>
              <a:defRPr sz="1500"/>
            </a:lvl7pPr>
            <a:lvl8pPr marL="3505398" indent="0">
              <a:buNone/>
              <a:defRPr sz="1500"/>
            </a:lvl8pPr>
            <a:lvl9pPr marL="400616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D6DBD-5086-4432-AA52-A888C87892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853" y="1188328"/>
            <a:ext cx="4652367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0669" y="1188328"/>
            <a:ext cx="4654153" cy="543546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36798-9E65-4905-A2CA-60BA72925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E7500E-B704-4A74-A7F0-901A0CC12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89959"/>
            <a:ext cx="9258300" cy="12067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20753"/>
            <a:ext cx="4545212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296205"/>
            <a:ext cx="4545212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620753"/>
            <a:ext cx="4546997" cy="67545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296205"/>
            <a:ext cx="4546997" cy="417171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B0475-7401-4067-9B01-998ABF4EB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DDC86E-98D5-4CEB-A382-33D13984C4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B1FC1-3D96-4E5B-8CF4-47770D744B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5DA66-B8C0-49BE-886B-A048AD83D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7B8A96-3C3C-4435-A66F-5D6CDD650D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4DFD5-790A-442A-81D3-1EA3A1F9B1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36669" y="0"/>
            <a:ext cx="2368153" cy="66237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6853" y="0"/>
            <a:ext cx="6938367" cy="662379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368308-8712-4FF8-AD15-9585FA81FF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0BC563-2B0F-4B63-8D31-269D834F8B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4804E-5261-4687-A119-5886D3B8BA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88283"/>
            <a:ext cx="3384352" cy="12268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88283"/>
            <a:ext cx="5750719" cy="617964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515161"/>
            <a:ext cx="3384352" cy="495276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054699-D653-4594-AD53-53728F5922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5068411"/>
            <a:ext cx="6172200" cy="5983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46960"/>
            <a:ext cx="6172200" cy="4344353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666766"/>
            <a:ext cx="6172200" cy="849763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F7871-FC8E-4B63-B4A8-EEE3F9F7DE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2233" y="6808164"/>
            <a:ext cx="705445" cy="3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+mn-cs"/>
              </a:defRPr>
            </a:lvl1pPr>
          </a:lstStyle>
          <a:p>
            <a:fld id="{BF2C68C2-D4B5-414A-8E21-884788F8B9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6852" y="1188328"/>
            <a:ext cx="9477970" cy="5435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6852" y="0"/>
            <a:ext cx="8586788" cy="1015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6483" y="112297"/>
            <a:ext cx="998339" cy="829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8222" indent="-198222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94706" indent="-194744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  <a:cs typeface="+mn-cs"/>
        </a:defRPr>
      </a:lvl2pPr>
      <a:lvl3pPr marL="1272793" indent="-293856" algn="l" rtl="0" fontAlgn="base">
        <a:spcBef>
          <a:spcPct val="0"/>
        </a:spcBef>
        <a:spcAft>
          <a:spcPct val="3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823990" indent="-25038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70858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2233" y="6808164"/>
            <a:ext cx="705445" cy="3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1C8019BE-7436-459F-B984-AC2D179A12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6852" y="1188328"/>
            <a:ext cx="9477970" cy="5435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6852" y="0"/>
            <a:ext cx="8586788" cy="1015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6483" y="112297"/>
            <a:ext cx="998339" cy="829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8222" indent="-198222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94706" indent="-194744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</a:defRPr>
      </a:lvl2pPr>
      <a:lvl3pPr marL="1272793" indent="-293856" algn="l" rtl="0" fontAlgn="base">
        <a:spcBef>
          <a:spcPct val="0"/>
        </a:spcBef>
        <a:spcAft>
          <a:spcPct val="3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823990" indent="-25038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858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2233" y="6808164"/>
            <a:ext cx="705445" cy="3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699B0579-11DA-45DB-9631-20E6EB992E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6852" y="1188328"/>
            <a:ext cx="9477970" cy="5435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6852" y="0"/>
            <a:ext cx="8586788" cy="1015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76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6483" y="112297"/>
            <a:ext cx="998339" cy="829650"/>
          </a:xfrm>
          <a:prstGeom prst="rect">
            <a:avLst/>
          </a:prstGeom>
          <a:noFill/>
        </p:spPr>
      </p:pic>
      <p:sp>
        <p:nvSpPr>
          <p:cNvPr id="27654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853" y="6829954"/>
            <a:ext cx="201810" cy="18939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cs typeface="Arial" charset="0"/>
              </a:rPr>
              <a:t>1</a:t>
            </a:r>
          </a:p>
        </p:txBody>
      </p:sp>
      <p:sp>
        <p:nvSpPr>
          <p:cNvPr id="27655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4750" y="6829954"/>
            <a:ext cx="201810" cy="18939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cs typeface="Arial" charset="0"/>
              </a:rPr>
              <a:t>2</a:t>
            </a:r>
          </a:p>
        </p:txBody>
      </p:sp>
      <p:sp>
        <p:nvSpPr>
          <p:cNvPr id="27656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62647" y="6829954"/>
            <a:ext cx="201810" cy="189394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27657" name="navigation7"/>
          <p:cNvSpPr>
            <a:spLocks noChangeShapeType="1"/>
          </p:cNvSpPr>
          <p:nvPr/>
        </p:nvSpPr>
        <p:spPr bwMode="auto">
          <a:xfrm>
            <a:off x="785812" y="6829954"/>
            <a:ext cx="1787" cy="18939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27658" name="navigation6"/>
          <p:cNvSpPr>
            <a:spLocks noChangeShapeType="1"/>
          </p:cNvSpPr>
          <p:nvPr/>
        </p:nvSpPr>
        <p:spPr bwMode="auto">
          <a:xfrm>
            <a:off x="1103709" y="6829954"/>
            <a:ext cx="1787" cy="18939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100154" tIns="50077" rIns="100154" bIns="50077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8222" indent="-198222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94706" indent="-194744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</a:defRPr>
      </a:lvl2pPr>
      <a:lvl3pPr marL="1272793" indent="-293856" algn="l" rtl="0" fontAlgn="base">
        <a:spcBef>
          <a:spcPct val="0"/>
        </a:spcBef>
        <a:spcAft>
          <a:spcPct val="3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823990" indent="-25038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858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853" y="6829954"/>
            <a:ext cx="201810" cy="189394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6852" y="0"/>
            <a:ext cx="8586788" cy="1015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2233" y="6808164"/>
            <a:ext cx="705445" cy="3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+mn-cs"/>
              </a:defRPr>
            </a:lvl1pPr>
          </a:lstStyle>
          <a:p>
            <a:fld id="{2F9F7F92-78EE-4526-8FC3-F788F58A0C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6852" y="1188328"/>
            <a:ext cx="9477970" cy="543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1750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4750" y="6829954"/>
            <a:ext cx="201810" cy="18939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cs typeface="Arial" charset="0"/>
              </a:rPr>
              <a:t>2</a:t>
            </a:r>
          </a:p>
        </p:txBody>
      </p:sp>
      <p:sp>
        <p:nvSpPr>
          <p:cNvPr id="31751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62647" y="6829954"/>
            <a:ext cx="201810" cy="1893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cs typeface="Arial" charset="0"/>
              </a:rPr>
              <a:t>3</a:t>
            </a:r>
          </a:p>
        </p:txBody>
      </p:sp>
      <p:sp>
        <p:nvSpPr>
          <p:cNvPr id="31752" name="navigation8"/>
          <p:cNvSpPr>
            <a:spLocks noChangeShapeType="1"/>
          </p:cNvSpPr>
          <p:nvPr/>
        </p:nvSpPr>
        <p:spPr bwMode="auto">
          <a:xfrm>
            <a:off x="785812" y="6829954"/>
            <a:ext cx="1787" cy="18939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31753" name="navigation7"/>
          <p:cNvSpPr>
            <a:spLocks noChangeShapeType="1"/>
          </p:cNvSpPr>
          <p:nvPr/>
        </p:nvSpPr>
        <p:spPr bwMode="auto">
          <a:xfrm>
            <a:off x="1103709" y="6829954"/>
            <a:ext cx="1787" cy="18939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pic>
        <p:nvPicPr>
          <p:cNvPr id="31754" name="navigation6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6483" y="112297"/>
            <a:ext cx="998339" cy="829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98222" indent="-198222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94706" indent="-194744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  <a:cs typeface="+mn-cs"/>
        </a:defRPr>
      </a:lvl2pPr>
      <a:lvl3pPr marL="1272793" indent="-293856" algn="l" rtl="0" fontAlgn="base">
        <a:spcBef>
          <a:spcPct val="0"/>
        </a:spcBef>
        <a:spcAft>
          <a:spcPct val="3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823990" indent="-25038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70858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2233" y="6808164"/>
            <a:ext cx="705445" cy="3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A404E8B9-773C-431C-B27D-0D7F57A059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6852" y="1188328"/>
            <a:ext cx="9477970" cy="5435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6852" y="0"/>
            <a:ext cx="8586788" cy="1015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06483" y="112297"/>
            <a:ext cx="998339" cy="829650"/>
          </a:xfrm>
          <a:prstGeom prst="rect">
            <a:avLst/>
          </a:prstGeom>
          <a:noFill/>
        </p:spPr>
      </p:pic>
      <p:sp>
        <p:nvSpPr>
          <p:cNvPr id="33798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6853" y="6829954"/>
            <a:ext cx="201810" cy="18939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cs typeface="Arial" charset="0"/>
              </a:rPr>
              <a:t>1</a:t>
            </a:r>
          </a:p>
        </p:txBody>
      </p:sp>
      <p:sp>
        <p:nvSpPr>
          <p:cNvPr id="33799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4750" y="6829954"/>
            <a:ext cx="201810" cy="189394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3800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62647" y="6829954"/>
            <a:ext cx="201810" cy="1893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300" b="1" dirty="0">
                <a:cs typeface="Arial" charset="0"/>
              </a:rPr>
              <a:t>3</a:t>
            </a:r>
          </a:p>
        </p:txBody>
      </p:sp>
      <p:sp>
        <p:nvSpPr>
          <p:cNvPr id="33801" name="navigation7"/>
          <p:cNvSpPr>
            <a:spLocks noChangeShapeType="1"/>
          </p:cNvSpPr>
          <p:nvPr/>
        </p:nvSpPr>
        <p:spPr bwMode="auto">
          <a:xfrm>
            <a:off x="785812" y="6829954"/>
            <a:ext cx="1787" cy="18939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33802" name="navigation6"/>
          <p:cNvSpPr>
            <a:spLocks noChangeShapeType="1"/>
          </p:cNvSpPr>
          <p:nvPr/>
        </p:nvSpPr>
        <p:spPr bwMode="auto">
          <a:xfrm>
            <a:off x="1103709" y="6829954"/>
            <a:ext cx="1787" cy="189394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100154" tIns="50077" rIns="100154" bIns="50077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5pPr>
      <a:lvl6pPr marL="500771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6pPr>
      <a:lvl7pPr marL="1001542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7pPr>
      <a:lvl8pPr marL="1502313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8pPr>
      <a:lvl9pPr marL="2003085" algn="l" rtl="0" fontAlgn="base">
        <a:spcBef>
          <a:spcPct val="0"/>
        </a:spcBef>
        <a:spcAft>
          <a:spcPct val="0"/>
        </a:spcAft>
        <a:defRPr sz="2200" b="1">
          <a:solidFill>
            <a:schemeClr val="hlink"/>
          </a:solidFill>
          <a:latin typeface="Arial" charset="0"/>
        </a:defRPr>
      </a:lvl9pPr>
    </p:titleStyle>
    <p:bodyStyle>
      <a:lvl1pPr marL="198222" indent="-198222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94706" indent="-194744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</a:defRPr>
      </a:lvl2pPr>
      <a:lvl3pPr marL="1272793" indent="-293856" algn="l" rtl="0" fontAlgn="base">
        <a:spcBef>
          <a:spcPct val="0"/>
        </a:spcBef>
        <a:spcAft>
          <a:spcPct val="3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823990" indent="-250386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70858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629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2400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3172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3943" indent="-25038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b--sw3tSuYwFh9d4syvsTVb" hidden="1"/>
          <p:cNvSpPr>
            <a:spLocks noChangeArrowheads="1"/>
          </p:cNvSpPr>
          <p:nvPr/>
        </p:nvSpPr>
        <p:spPr bwMode="auto">
          <a:xfrm>
            <a:off x="71437" y="7106503"/>
            <a:ext cx="71438" cy="6704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100154" tIns="50077" rIns="100154" bIns="50077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0969" y="867624"/>
            <a:ext cx="7776031" cy="603618"/>
          </a:xfrm>
          <a:prstGeom prst="rect">
            <a:avLst/>
          </a:prstGeom>
          <a:gradFill>
            <a:gsLst>
              <a:gs pos="0">
                <a:srgbClr val="003274"/>
              </a:gs>
              <a:gs pos="50000">
                <a:srgbClr val="025EA1"/>
              </a:gs>
              <a:gs pos="100000">
                <a:srgbClr val="4596D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bIns="36000" anchor="ctr">
            <a:spAutoFit/>
          </a:bodyPr>
          <a:lstStyle/>
          <a:p>
            <a:pPr algn="ctr">
              <a:defRPr/>
            </a:pPr>
            <a:r>
              <a:rPr lang="ru-RU" sz="1000" dirty="0"/>
              <a:t>ГОСУДАРСТВЕННАЯ КОРПОРАЦИЯ</a:t>
            </a:r>
            <a:r>
              <a:rPr lang="ru-RU" sz="1050" dirty="0"/>
              <a:t> </a:t>
            </a:r>
            <a:r>
              <a:rPr lang="ru-RU" sz="1000" dirty="0"/>
              <a:t>ПО АТОМНОЙ ЭНЕРГИИ «РОСАТОМ»</a:t>
            </a:r>
          </a:p>
          <a:p>
            <a:pPr algn="ctr">
              <a:defRPr/>
            </a:pPr>
            <a:r>
              <a:rPr lang="ru-RU" sz="1200" b="1" dirty="0"/>
              <a:t>Федеральное государственное унитарное предприятие </a:t>
            </a:r>
          </a:p>
          <a:p>
            <a:pPr algn="ctr">
              <a:defRPr/>
            </a:pPr>
            <a:r>
              <a:rPr lang="ru-RU" sz="1200" b="1" dirty="0"/>
              <a:t>«Производственное объединение «Маяк»</a:t>
            </a:r>
          </a:p>
        </p:txBody>
      </p:sp>
      <p:pic>
        <p:nvPicPr>
          <p:cNvPr id="12" name="Picture 7" descr="маяк ореол копия"/>
          <p:cNvPicPr>
            <a:picLocks noChangeAspect="1" noChangeArrowheads="1"/>
          </p:cNvPicPr>
          <p:nvPr/>
        </p:nvPicPr>
        <p:blipFill>
          <a:blip r:embed="rId3" cstate="print"/>
          <a:srcRect l="8836" t="7597" r="9724" b="7919"/>
          <a:stretch>
            <a:fillRect/>
          </a:stretch>
        </p:blipFill>
        <p:spPr bwMode="auto">
          <a:xfrm>
            <a:off x="9360919" y="889941"/>
            <a:ext cx="602791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1691641" y="1970975"/>
            <a:ext cx="7306886" cy="2954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Автоматизированная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установка отбора проб УОТ-02 для последующего лабораторного анализа содержания трития и углерода-14 в выбросах вентиляционных труб АЭС</a:t>
            </a:r>
            <a:endParaRPr lang="ru-RU" sz="3200" b="1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218439" y="5123605"/>
            <a:ext cx="5034281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Докладчик: Хайло Л.Н.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Конференция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«Ядерное приборостроение. Актуальные вопросы разработки, производства, эксплуатации. Метрология ионизирующих излучений»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22.10.2019, Сочи</a:t>
            </a:r>
            <a:endParaRPr lang="ru-RU" b="1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92233" y="6808164"/>
            <a:ext cx="705445" cy="398903"/>
          </a:xfrm>
        </p:spPr>
        <p:txBody>
          <a:bodyPr/>
          <a:lstStyle/>
          <a:p>
            <a:fld id="{4F68644E-22E1-48A9-A7BE-0B377073325B}" type="slidenum">
              <a:rPr lang="ru-RU" sz="2000">
                <a:solidFill>
                  <a:schemeClr val="accent1">
                    <a:lumMod val="50000"/>
                  </a:schemeClr>
                </a:solidFill>
              </a:rPr>
              <a:pPr/>
              <a:t>10</a:t>
            </a:fld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Группа 51"/>
          <p:cNvGrpSpPr>
            <a:grpSpLocks/>
          </p:cNvGrpSpPr>
          <p:nvPr/>
        </p:nvGrpSpPr>
        <p:grpSpPr bwMode="auto">
          <a:xfrm>
            <a:off x="0" y="6795632"/>
            <a:ext cx="9216000" cy="432000"/>
            <a:chOff x="0" y="6550786"/>
            <a:chExt cx="8269926" cy="306169"/>
          </a:xfrm>
          <a:solidFill>
            <a:schemeClr val="bg1"/>
          </a:solidFill>
        </p:grpSpPr>
        <p:sp>
          <p:nvSpPr>
            <p:cNvPr id="9" name="Text Box 80" descr="Папирус"/>
            <p:cNvSpPr txBox="1">
              <a:spLocks noChangeArrowheads="1"/>
            </p:cNvSpPr>
            <p:nvPr/>
          </p:nvSpPr>
          <p:spPr bwMode="auto">
            <a:xfrm>
              <a:off x="0" y="6551182"/>
              <a:ext cx="8269926" cy="280655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spc="30" dirty="0">
                  <a:solidFill>
                    <a:schemeClr val="accent1">
                      <a:lumMod val="50000"/>
                    </a:schemeClr>
                  </a:solidFill>
                </a:rPr>
                <a:t>         </a:t>
              </a:r>
              <a:r>
                <a:rPr lang="ru-RU" sz="1400" spc="30" dirty="0" smtClean="0">
                  <a:solidFill>
                    <a:schemeClr val="accent1">
                      <a:lumMod val="50000"/>
                    </a:schemeClr>
                  </a:solidFill>
                </a:rPr>
                <a:t>  Федеральное </a:t>
              </a:r>
              <a:r>
                <a:rPr lang="ru-RU" sz="1400" spc="30" dirty="0">
                  <a:solidFill>
                    <a:schemeClr val="accent1">
                      <a:lumMod val="50000"/>
                    </a:schemeClr>
                  </a:solidFill>
                </a:rPr>
                <a:t>государственное унитарное предприятие «Производственное объединение «Маяк»</a:t>
              </a:r>
            </a:p>
          </p:txBody>
        </p:sp>
        <p:pic>
          <p:nvPicPr>
            <p:cNvPr id="10" name="Picture 7" descr="маяк ореол копия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550786"/>
              <a:ext cx="419957" cy="3061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314324" y="3616524"/>
            <a:ext cx="967295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58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9388" indent="-179388">
              <a:buFont typeface="Wingdings" pitchFamily="2" charset="2"/>
              <a:buChar char="q"/>
            </a:pPr>
            <a:endParaRPr lang="ru-RU" sz="1600" dirty="0" smtClean="0">
              <a:solidFill>
                <a:schemeClr val="tx2"/>
              </a:solidFill>
              <a:latin typeface="+mn-lt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2"/>
              </a:solidFill>
              <a:latin typeface="+mn-lt"/>
              <a:ea typeface="Times New Roman" pitchFamily="18" charset="0"/>
            </a:endParaRPr>
          </a:p>
          <a:p>
            <a:pPr marL="0" marR="0" lvl="0" indent="522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  <a:tab pos="9906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71429"/>
              </p:ext>
            </p:extLst>
          </p:nvPr>
        </p:nvGraphicFramePr>
        <p:xfrm>
          <a:off x="881957" y="1709483"/>
          <a:ext cx="8407516" cy="3502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1362"/>
                <a:gridCol w="3026154"/>
              </a:tblGrid>
              <a:tr h="33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                      Характеристика 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                    Значение </a:t>
                      </a:r>
                      <a:endParaRPr lang="ru-RU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Коэффициент улавливания трития 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менее 0,9</a:t>
                      </a:r>
                      <a:endParaRPr lang="ru-RU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Коэффициент улавливания углерода-14 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менее 0,7</a:t>
                      </a:r>
                      <a:endParaRPr lang="ru-RU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Номинальный расход воздушной среды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 0,2 до 2 дм</a:t>
                      </a:r>
                      <a:r>
                        <a:rPr lang="ru-RU" sz="1600" baseline="300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/мин</a:t>
                      </a:r>
                      <a:endParaRPr lang="ru-RU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Пределы допускаемой основной относительной погрешности при измерении расхода воздушной среды 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± 5 %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Габаритные размеры 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650х650х2200 </a:t>
                      </a:r>
                      <a:r>
                        <a:rPr lang="ru-RU" sz="1600" dirty="0" smtClean="0">
                          <a:effectLst/>
                        </a:rPr>
                        <a:t>мм</a:t>
                      </a:r>
                      <a:endParaRPr lang="ru-RU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3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Масса</a:t>
                      </a:r>
                      <a:endParaRPr lang="ru-RU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</a:t>
                      </a:r>
                      <a:r>
                        <a:rPr lang="ru-RU" sz="1600" dirty="0" smtClean="0">
                          <a:effectLst/>
                        </a:rPr>
                        <a:t>250 </a:t>
                      </a:r>
                      <a:r>
                        <a:rPr lang="ru-RU" sz="1600" dirty="0">
                          <a:effectLst/>
                        </a:rPr>
                        <a:t>кг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Напряжение  сети переменного тока </a:t>
                      </a:r>
                      <a:endParaRPr lang="ru-RU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220 В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Частота сети переменного тока</a:t>
                      </a:r>
                      <a:endParaRPr lang="ru-RU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 Гц</a:t>
                      </a:r>
                      <a:endParaRPr lang="ru-RU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20900" y="713498"/>
            <a:ext cx="705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cap="all" dirty="0" smtClean="0">
                <a:solidFill>
                  <a:srgbClr val="002060"/>
                </a:solidFill>
              </a:rPr>
              <a:t>ОСНОВНЫЕ ТЕХНИЧЕСКИЕ ХАРАКТЕРИСТИКИ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2131803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92233" y="6808164"/>
            <a:ext cx="705445" cy="398903"/>
          </a:xfrm>
        </p:spPr>
        <p:txBody>
          <a:bodyPr/>
          <a:lstStyle/>
          <a:p>
            <a:fld id="{4F68644E-22E1-48A9-A7BE-0B377073325B}" type="slidenum">
              <a:rPr lang="ru-RU" sz="2000">
                <a:solidFill>
                  <a:schemeClr val="accent1">
                    <a:lumMod val="50000"/>
                  </a:schemeClr>
                </a:solidFill>
              </a:rPr>
              <a:pPr/>
              <a:t>11</a:t>
            </a:fld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Группа 51"/>
          <p:cNvGrpSpPr>
            <a:grpSpLocks/>
          </p:cNvGrpSpPr>
          <p:nvPr/>
        </p:nvGrpSpPr>
        <p:grpSpPr bwMode="auto">
          <a:xfrm>
            <a:off x="0" y="6795632"/>
            <a:ext cx="9216000" cy="432000"/>
            <a:chOff x="0" y="6550786"/>
            <a:chExt cx="8269926" cy="306169"/>
          </a:xfrm>
          <a:solidFill>
            <a:schemeClr val="bg1"/>
          </a:solidFill>
        </p:grpSpPr>
        <p:sp>
          <p:nvSpPr>
            <p:cNvPr id="9" name="Text Box 80" descr="Папирус"/>
            <p:cNvSpPr txBox="1">
              <a:spLocks noChangeArrowheads="1"/>
            </p:cNvSpPr>
            <p:nvPr/>
          </p:nvSpPr>
          <p:spPr bwMode="auto">
            <a:xfrm>
              <a:off x="0" y="6551182"/>
              <a:ext cx="8269926" cy="280655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spc="30" dirty="0">
                  <a:solidFill>
                    <a:schemeClr val="accent1">
                      <a:lumMod val="50000"/>
                    </a:schemeClr>
                  </a:solidFill>
                </a:rPr>
                <a:t>         </a:t>
              </a:r>
              <a:r>
                <a:rPr lang="ru-RU" sz="1400" spc="30" dirty="0" smtClean="0">
                  <a:solidFill>
                    <a:schemeClr val="accent1">
                      <a:lumMod val="50000"/>
                    </a:schemeClr>
                  </a:solidFill>
                </a:rPr>
                <a:t>  Федеральное </a:t>
              </a:r>
              <a:r>
                <a:rPr lang="ru-RU" sz="1400" spc="30" dirty="0">
                  <a:solidFill>
                    <a:schemeClr val="accent1">
                      <a:lumMod val="50000"/>
                    </a:schemeClr>
                  </a:solidFill>
                </a:rPr>
                <a:t>государственное унитарное предприятие «Производственное объединение «Маяк»</a:t>
              </a:r>
            </a:p>
          </p:txBody>
        </p:sp>
        <p:pic>
          <p:nvPicPr>
            <p:cNvPr id="10" name="Picture 7" descr="маяк ореол копия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550786"/>
              <a:ext cx="419957" cy="3061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314322" y="1072505"/>
            <a:ext cx="96932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58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3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Условия эксплуатации</a:t>
            </a:r>
            <a:endParaRPr lang="ru-RU" sz="2400" cap="all" dirty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</a:endParaRPr>
          </a:p>
          <a:p>
            <a:pPr marL="179388" lvl="3" indent="-179388" algn="just" eaLnBrk="0" hangingPunct="0">
              <a:buFont typeface="Wingdings" pitchFamily="2" charset="2"/>
              <a:buChar char="q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</a:endParaRPr>
          </a:p>
          <a:p>
            <a:pPr marL="285750" lvl="3" indent="-28575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Установка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устойчива к воздействию синусоидальной вибрации для изделий группы механического исполнения М4 по ГОСТ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30631-99.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  <a:sym typeface="Symbol" pitchFamily="18" charset="2"/>
            </a:endParaRPr>
          </a:p>
          <a:p>
            <a:pPr marL="285750" lvl="3" indent="-28575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Установка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соответствует требованиям для II категории сейсмостойкости по НП-031-01 для максимального расчётного землетрясения интенсивностью 7 баллов по MSK-64 при размещении на высотных отметках до 70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м.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  <a:sym typeface="Symbol" pitchFamily="18" charset="2"/>
            </a:endParaRPr>
          </a:p>
          <a:p>
            <a:pPr marL="285750" lvl="3" indent="-28575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Степень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защиты установки от пыли и воды соответствует группе IP54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по                 ГОСТ 14254-2015.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  <a:sym typeface="Symbol" pitchFamily="18" charset="2"/>
            </a:endParaRPr>
          </a:p>
          <a:p>
            <a:pPr marL="285750" lvl="3" indent="-28575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Установка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отвечает требованиям помехоустойчивости для группы исполнения II и критерию качества функционирования А по ГОСТ 32137-2013. По уровню индустриальных радиопомех относится к изделиям класса А по ГОСТ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sym typeface="Symbol" pitchFamily="18" charset="2"/>
              </a:rPr>
              <a:t>30805.22-2013.</a:t>
            </a:r>
          </a:p>
          <a:p>
            <a:pPr marL="285750" lvl="3" indent="-28575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Температура окружающего воздуха от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sym typeface="Symbol"/>
              </a:rPr>
              <a:t>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(до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sym typeface="Symbol"/>
              </a:rPr>
              <a:t>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в течение 2 часов).</a:t>
            </a:r>
          </a:p>
          <a:p>
            <a:pPr marL="285750" lvl="3" indent="-28575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Относительная влажность окружающего воздуха не более 95 % при температуре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sym typeface="Symbol"/>
              </a:rPr>
              <a:t>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и более низких температурах без конденсации влаги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lvl="3" indent="-28575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Атмосферное давление от 86,0 до 106,7 кПа.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  <a:sym typeface="Symbol" pitchFamily="18" charset="2"/>
            </a:endParaRPr>
          </a:p>
          <a:p>
            <a:pPr marL="0" marR="0" lvl="0" indent="522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809625" algn="l"/>
                <a:tab pos="9906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823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z="2000">
                <a:solidFill>
                  <a:schemeClr val="accent1">
                    <a:lumMod val="50000"/>
                  </a:schemeClr>
                </a:solidFill>
              </a:rPr>
              <a:pPr/>
              <a:t>12</a:t>
            </a:fld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1501" y="922619"/>
            <a:ext cx="6670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cap="all" dirty="0" smtClean="0">
                <a:solidFill>
                  <a:srgbClr val="002060"/>
                </a:solidFill>
              </a:rPr>
              <a:t>Аттестованные методики измерений</a:t>
            </a:r>
          </a:p>
        </p:txBody>
      </p:sp>
      <p:sp>
        <p:nvSpPr>
          <p:cNvPr id="7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cap="all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61" name="Rectangle 39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14322" y="1926586"/>
            <a:ext cx="9693275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58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9388" lvl="3" indent="-179388" algn="just" eaLnBrk="0" hangingPunct="0">
              <a:buFont typeface="Wingdings" pitchFamily="2" charset="2"/>
              <a:buChar char="q"/>
            </a:pPr>
            <a:endParaRPr lang="ru-RU" sz="1400" dirty="0" smtClean="0">
              <a:solidFill>
                <a:srgbClr val="333399"/>
              </a:solidFill>
              <a:ea typeface="Times New Roman" pitchFamily="18" charset="0"/>
            </a:endParaRPr>
          </a:p>
          <a:p>
            <a:pPr marL="355600" lvl="3" indent="-3556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dirty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Методика измерений объемный активности 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трития </a:t>
            </a:r>
            <a:r>
              <a:rPr lang="ru-RU" dirty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в приземной атмосфере и газообразных 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выбросах с </a:t>
            </a:r>
            <a:r>
              <a:rPr lang="ru-RU" dirty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использованием установки автоматизированной пробоотбора трития  и  углерода-14 УОТ-02 (Свидетельство об аттестации 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</a:b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№2385-01.00062-2018</a:t>
            </a:r>
            <a:r>
              <a:rPr lang="ru-RU" dirty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)</a:t>
            </a:r>
          </a:p>
          <a:p>
            <a:pPr marL="355600" lvl="3" indent="-3556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lang="ru-RU" dirty="0">
              <a:solidFill>
                <a:schemeClr val="tx2"/>
              </a:solidFill>
              <a:latin typeface="+mn-lt"/>
              <a:ea typeface="Times New Roman" pitchFamily="18" charset="0"/>
              <a:sym typeface="Symbol" pitchFamily="18" charset="2"/>
            </a:endParaRPr>
          </a:p>
          <a:p>
            <a:pPr marL="355600" lvl="3" indent="-3556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Методика измерений объемный активности углерода-14 в приземной атмосфере и газообразных выбросах с использованием установки автоматизированной пробоотбора трития  и  углерода-14 УОТ-02 (Свидетельство </a:t>
            </a:r>
            <a:r>
              <a:rPr lang="ru-RU" dirty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об </a:t>
            </a: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аттестации </a:t>
            </a:r>
            <a:b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</a:br>
            <a:r>
              <a:rPr lang="ru-RU" dirty="0" smtClean="0">
                <a:solidFill>
                  <a:schemeClr val="tx2"/>
                </a:solidFill>
                <a:latin typeface="+mn-lt"/>
                <a:ea typeface="Times New Roman" pitchFamily="18" charset="0"/>
                <a:sym typeface="Symbol" pitchFamily="18" charset="2"/>
              </a:rPr>
              <a:t>№2384-01.00062-2018)</a:t>
            </a:r>
            <a:endParaRPr lang="ru-RU" dirty="0">
              <a:solidFill>
                <a:schemeClr val="tx2"/>
              </a:solidFill>
              <a:latin typeface="+mn-lt"/>
              <a:ea typeface="Times New Roman" pitchFamily="18" charset="0"/>
              <a:sym typeface="Symbol" pitchFamily="18" charset="2"/>
            </a:endParaRPr>
          </a:p>
          <a:p>
            <a:pPr marL="355600" lvl="3" indent="-355600" algn="just" eaLnBrk="0" hangingPunct="0">
              <a:spcAft>
                <a:spcPts val="600"/>
              </a:spcAft>
              <a:buFont typeface="Wingdings" pitchFamily="2" charset="2"/>
              <a:buChar char="q"/>
              <a:tabLst>
                <a:tab pos="355600" algn="l"/>
              </a:tabLst>
            </a:pPr>
            <a:endParaRPr lang="ru-RU" dirty="0" smtClean="0">
              <a:solidFill>
                <a:schemeClr val="tx2"/>
              </a:solidFill>
              <a:latin typeface="+mn-lt"/>
              <a:ea typeface="Times New Roman" pitchFamily="18" charset="0"/>
              <a:sym typeface="Symbol" pitchFamily="18" charset="2"/>
            </a:endParaRPr>
          </a:p>
          <a:p>
            <a:pPr marL="179388" lvl="3" indent="-179388" algn="just" eaLnBrk="0" hangingPunct="0">
              <a:spcAft>
                <a:spcPts val="600"/>
              </a:spcAft>
              <a:buFont typeface="Wingdings" pitchFamily="2" charset="2"/>
              <a:buChar char="q"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11" name="Группа 51"/>
          <p:cNvGrpSpPr>
            <a:grpSpLocks/>
          </p:cNvGrpSpPr>
          <p:nvPr/>
        </p:nvGrpSpPr>
        <p:grpSpPr bwMode="auto">
          <a:xfrm>
            <a:off x="0" y="6795632"/>
            <a:ext cx="9216000" cy="432000"/>
            <a:chOff x="0" y="6550786"/>
            <a:chExt cx="8269926" cy="306169"/>
          </a:xfrm>
          <a:solidFill>
            <a:schemeClr val="bg1"/>
          </a:solidFill>
        </p:grpSpPr>
        <p:sp>
          <p:nvSpPr>
            <p:cNvPr id="12" name="Text Box 80" descr="Папирус"/>
            <p:cNvSpPr txBox="1">
              <a:spLocks noChangeArrowheads="1"/>
            </p:cNvSpPr>
            <p:nvPr/>
          </p:nvSpPr>
          <p:spPr bwMode="auto">
            <a:xfrm>
              <a:off x="0" y="6551182"/>
              <a:ext cx="8269926" cy="280655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spc="30" dirty="0">
                  <a:solidFill>
                    <a:schemeClr val="accent1">
                      <a:lumMod val="50000"/>
                    </a:schemeClr>
                  </a:solidFill>
                </a:rPr>
                <a:t>         </a:t>
              </a:r>
              <a:r>
                <a:rPr lang="ru-RU" sz="1400" spc="30" dirty="0" smtClean="0">
                  <a:solidFill>
                    <a:schemeClr val="accent1">
                      <a:lumMod val="50000"/>
                    </a:schemeClr>
                  </a:solidFill>
                </a:rPr>
                <a:t>  Федеральное </a:t>
              </a:r>
              <a:r>
                <a:rPr lang="ru-RU" sz="1400" spc="30" dirty="0">
                  <a:solidFill>
                    <a:schemeClr val="accent1">
                      <a:lumMod val="50000"/>
                    </a:schemeClr>
                  </a:solidFill>
                </a:rPr>
                <a:t>государственное унитарное предприятие «Производственное объединение «Маяк»</a:t>
              </a:r>
            </a:p>
          </p:txBody>
        </p:sp>
        <p:pic>
          <p:nvPicPr>
            <p:cNvPr id="13" name="Picture 7" descr="маяк ореол копия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550786"/>
              <a:ext cx="419957" cy="3061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203453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cap="all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4508" y="1022729"/>
            <a:ext cx="357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cap="all" dirty="0" smtClean="0">
                <a:solidFill>
                  <a:srgbClr val="002060"/>
                </a:solidFill>
              </a:rPr>
              <a:t>ВНЕДРЕНИЕ УСТАНОВКИ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314325" y="2187815"/>
            <a:ext cx="96932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158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9388" lvl="3" indent="-179388" algn="just" eaLnBrk="0" hangingPunct="0">
              <a:buFont typeface="Wingdings" pitchFamily="2" charset="2"/>
              <a:buChar char="q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</a:endParaRPr>
          </a:p>
          <a:p>
            <a:pPr marL="355600" lvl="3" indent="-3556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dirty="0">
                <a:solidFill>
                  <a:srgbClr val="002060"/>
                </a:solidFill>
              </a:rPr>
              <a:t>Разработка установки завершена на </a:t>
            </a:r>
            <a:r>
              <a:rPr lang="ru-RU" dirty="0" smtClean="0">
                <a:solidFill>
                  <a:srgbClr val="002060"/>
                </a:solidFill>
              </a:rPr>
              <a:t>ФГУП </a:t>
            </a:r>
            <a:r>
              <a:rPr lang="ru-RU" dirty="0">
                <a:solidFill>
                  <a:srgbClr val="002060"/>
                </a:solidFill>
              </a:rPr>
              <a:t>«ПО «Маяк» в 2017 году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55600" lvl="3" indent="-3556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dirty="0">
                <a:solidFill>
                  <a:srgbClr val="002060"/>
                </a:solidFill>
              </a:rPr>
              <a:t>В 2018 году изготовлено 24 установки, в 2019 году изготавливается 17 установок для Концерна «Росэнергоатом».</a:t>
            </a:r>
          </a:p>
          <a:p>
            <a:pPr marL="355600" lvl="3" indent="-3556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r>
              <a:rPr lang="ru-RU" dirty="0">
                <a:solidFill>
                  <a:srgbClr val="002060"/>
                </a:solidFill>
              </a:rPr>
              <a:t>ФГУП «ПО «Маяк» готово участвовать в пуско-наладочных работах и авторском сопровождении при эксплуатации установок на предприятиях </a:t>
            </a:r>
            <a:r>
              <a:rPr lang="ru-RU" dirty="0" err="1">
                <a:solidFill>
                  <a:srgbClr val="002060"/>
                </a:solidFill>
              </a:rPr>
              <a:t>Госкорпорации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Росатом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 marL="355600" lvl="3" indent="-355600" algn="just" eaLnBrk="0" hangingPunct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61058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9445" y="3032956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2800" b="1" dirty="0">
              <a:solidFill>
                <a:srgbClr val="002060"/>
              </a:solidFill>
            </a:endParaRP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cap="all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20863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13753" indent="-3129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1928" indent="-2503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52699" indent="-2503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53470" indent="-2503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54241" indent="-250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55013" indent="-250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55784" indent="-250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56555" indent="-250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fld id="{D9EB64D1-5B4F-43D5-942E-9E554CE207F0}" type="slidenum">
              <a:rPr lang="ru-RU" altLang="ru-RU" sz="2600" b="0" kern="0" cap="all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pPr algn="l">
                <a:defRPr/>
              </a:pPr>
              <a:t>2</a:t>
            </a:fld>
            <a:endParaRPr lang="ru-RU" altLang="ru-RU" sz="2600" b="0" kern="0" cap="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4" name="Содержимое 8" descr="АЭ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59" y="2265514"/>
            <a:ext cx="4349315" cy="408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91796" y="6323783"/>
            <a:ext cx="3996380" cy="37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154" tIns="50077" rIns="100154" bIns="5007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* Разные формы радионуклидов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71450" y="1527790"/>
            <a:ext cx="9970890" cy="10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rmAutofit/>
          </a:bodyPr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spcBef>
                <a:spcPts val="1314"/>
              </a:spcBef>
              <a:buNone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Распоряжение Правительства РФ от 08.07.2015 г. №1316-р «Об утверждении перечня загрязняющих веществ, в отношении которых применяются меры государственного регулирования в области охраны окружающей среды»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18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0" lvl="1" indent="0" algn="just">
              <a:spcBef>
                <a:spcPts val="1972"/>
              </a:spcBef>
              <a:buNone/>
              <a:defRPr/>
            </a:pPr>
            <a:endParaRPr lang="ru-RU" sz="15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01810" y="4051043"/>
            <a:ext cx="728663" cy="2019654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154" tIns="50077" rIns="100154" bIns="50077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5156895" y="3990664"/>
            <a:ext cx="728663" cy="2019655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154" tIns="50077" rIns="100154" bIns="50077"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49022" y="3693196"/>
            <a:ext cx="4320335" cy="23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54" tIns="50077" rIns="100154" bIns="50077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Char char="•"/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Методическое обеспечение контроля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Н-3 и С-14 в выбросах.</a:t>
            </a: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Сбор и анализ данных об объёмной активности трития и углерода-14 в воздухе/выбросах.</a:t>
            </a:r>
          </a:p>
          <a:p>
            <a:pPr algn="ctr" eaLnBrk="1" hangingPunct="1">
              <a:buFont typeface="Arial" charset="0"/>
              <a:buChar char="•"/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Проверка работоспособности оборудования в реальных условиях</a:t>
            </a: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0330" y="1158458"/>
            <a:ext cx="9733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</a:rPr>
              <a:t>ОСНОВАНИЕ ДЛЯ СОЗДАНИЯ УСТАНОВКИ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5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92233" y="6808164"/>
            <a:ext cx="705445" cy="398903"/>
          </a:xfrm>
        </p:spPr>
        <p:txBody>
          <a:bodyPr/>
          <a:lstStyle/>
          <a:p>
            <a:fld id="{4F68644E-22E1-48A9-A7BE-0B377073325B}" type="slidenum">
              <a:rPr lang="ru-RU" sz="2000">
                <a:solidFill>
                  <a:schemeClr val="accent1">
                    <a:lumMod val="50000"/>
                  </a:schemeClr>
                </a:solidFill>
              </a:rPr>
              <a:pPr/>
              <a:t>3</a:t>
            </a:fld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Группа 51"/>
          <p:cNvGrpSpPr>
            <a:grpSpLocks/>
          </p:cNvGrpSpPr>
          <p:nvPr/>
        </p:nvGrpSpPr>
        <p:grpSpPr bwMode="auto">
          <a:xfrm>
            <a:off x="0" y="6795632"/>
            <a:ext cx="9216000" cy="432000"/>
            <a:chOff x="0" y="6550786"/>
            <a:chExt cx="8269926" cy="306169"/>
          </a:xfrm>
          <a:solidFill>
            <a:schemeClr val="bg1"/>
          </a:solidFill>
        </p:grpSpPr>
        <p:sp>
          <p:nvSpPr>
            <p:cNvPr id="9" name="Text Box 80" descr="Папирус"/>
            <p:cNvSpPr txBox="1">
              <a:spLocks noChangeArrowheads="1"/>
            </p:cNvSpPr>
            <p:nvPr/>
          </p:nvSpPr>
          <p:spPr bwMode="auto">
            <a:xfrm>
              <a:off x="0" y="6551182"/>
              <a:ext cx="8269926" cy="280655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 anchorCtr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spc="30" dirty="0">
                  <a:solidFill>
                    <a:schemeClr val="accent1">
                      <a:lumMod val="50000"/>
                    </a:schemeClr>
                  </a:solidFill>
                </a:rPr>
                <a:t>         </a:t>
              </a:r>
              <a:r>
                <a:rPr lang="ru-RU" sz="1400" spc="30" dirty="0" smtClean="0">
                  <a:solidFill>
                    <a:schemeClr val="accent1">
                      <a:lumMod val="50000"/>
                    </a:schemeClr>
                  </a:solidFill>
                </a:rPr>
                <a:t>  Федеральное </a:t>
              </a:r>
              <a:r>
                <a:rPr lang="ru-RU" sz="1400" spc="30" dirty="0">
                  <a:solidFill>
                    <a:schemeClr val="accent1">
                      <a:lumMod val="50000"/>
                    </a:schemeClr>
                  </a:solidFill>
                </a:rPr>
                <a:t>государственное унитарное предприятие «Производственное объединение «Маяк»</a:t>
              </a:r>
            </a:p>
          </p:txBody>
        </p:sp>
        <p:pic>
          <p:nvPicPr>
            <p:cNvPr id="10" name="Picture 7" descr="маяк ореол копия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6550786"/>
              <a:ext cx="419957" cy="3061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4325" y="1505811"/>
            <a:ext cx="9733916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</a:rPr>
              <a:t>НАЗНАЧЕНИЕ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n-lt"/>
            </a:endParaRPr>
          </a:p>
          <a:p>
            <a:pPr marL="0" lvl="1" algn="just" eaLnBrk="0" hangingPunct="0">
              <a:tabLst>
                <a:tab pos="450850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Установка предназначена для отбора проб разных форм трития и углерода-14, находящихся в воздухе приземной атмосферы, рабочих помещений, вентиляционных труб, выбросах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АЭС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Может использоваться для выделения и концентрирования трития и углерода-14 из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газовоздушной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смеси (далее – ГВС) для последующего определения объемной активности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жидкосцинтилляционным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методом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lvl="1" algn="just" eaLnBrk="0" hangingPunct="0">
              <a:tabLst>
                <a:tab pos="450850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</a:rPr>
              <a:t>ОБЛАСТЬ ПРИМЕНЕНИЯ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lvl="1"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</a:rPr>
              <a:t>составе систем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</a:rPr>
              <a:t>радиационного контроля АЭС.</a:t>
            </a:r>
          </a:p>
          <a:p>
            <a:pPr marL="0" lvl="1"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</a:endParaRPr>
          </a:p>
          <a:p>
            <a:pPr marL="0" lvl="1"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 влиянию на безопасность установка относится к элементам класса безопасности 3 и имеет классификационное обозначение 3Н по НП-001-15, НП-016-05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0" lvl="1" algn="just"/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sym typeface="Symbol" pitchFamily="18" charset="2"/>
              </a:rPr>
              <a:t>Установка соответствует требованиям пожарной безопасности по ГОСТ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sym typeface="Symbol" pitchFamily="18" charset="2"/>
              </a:rPr>
              <a:t>12.1.004-91.</a:t>
            </a:r>
            <a:endParaRPr lang="ru-RU" dirty="0">
              <a:solidFill>
                <a:schemeClr val="tx2">
                  <a:lumMod val="75000"/>
                </a:schemeClr>
              </a:solidFill>
              <a:ea typeface="Times New Roman" pitchFamily="18" charset="0"/>
              <a:sym typeface="Symbol" pitchFamily="18" charset="2"/>
            </a:endParaRPr>
          </a:p>
          <a:p>
            <a:pPr marL="0" lvl="1" algn="just"/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7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00" y="1197450"/>
            <a:ext cx="9885164" cy="8503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01542" eaLnBrk="0" hangingPunct="0">
              <a:lnSpc>
                <a:spcPct val="90000"/>
              </a:lnSpc>
              <a:defRPr/>
            </a:pPr>
            <a:r>
              <a:rPr lang="ru-RU" sz="24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Состав установки, принцип </a:t>
            </a:r>
            <a:r>
              <a:rPr lang="ru-RU" sz="2400" b="1" kern="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пробоотбора</a:t>
            </a:r>
            <a:endParaRPr lang="ru-RU" sz="24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1001542" eaLnBrk="0" hangingPunct="0">
              <a:lnSpc>
                <a:spcPct val="90000"/>
              </a:lnSpc>
              <a:defRPr/>
            </a:pPr>
            <a:endParaRPr lang="ru-RU" sz="26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:\Рабочие документы\КОМП\Новая папка\Тарасенко А.А\2019\УОТ-02\Полезная модель\схем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8" y="1724246"/>
            <a:ext cx="3293428" cy="4968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39360" y="2332322"/>
            <a:ext cx="4937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фильтродержатель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 фильтром;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 – соединения быстроразъемные;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 – осушители;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 – расходомеры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газа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тепловые;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 – кассета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барботеров линии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трития;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 – узлы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каталитического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окисления;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 – воздушный насос;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8 – кассета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барботеров линии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углерода-14;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9 – панель оператора;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10 – программируемый логический контроллер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 узлы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пробоотбора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объединены с помощью трубок из нержавеющей стали.</a:t>
            </a:r>
          </a:p>
        </p:txBody>
      </p:sp>
    </p:spTree>
    <p:extLst>
      <p:ext uri="{BB962C8B-B14F-4D97-AF65-F5344CB8AC3E}">
        <p14:creationId xmlns:p14="http://schemas.microsoft.com/office/powerpoint/2010/main" val="8662376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42" descr="C:\Users\taa4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4" y="1279223"/>
            <a:ext cx="5162052" cy="53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238" y="610941"/>
            <a:ext cx="363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cap="all" dirty="0" smtClean="0">
                <a:solidFill>
                  <a:srgbClr val="002060"/>
                </a:solidFill>
              </a:rPr>
              <a:t>Общий вид установки</a:t>
            </a:r>
          </a:p>
        </p:txBody>
      </p:sp>
      <p:pic>
        <p:nvPicPr>
          <p:cNvPr id="6" name="Рисунок 5" descr="ЖГИЦ.301350.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7087" y="3184050"/>
            <a:ext cx="2828358" cy="3137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47087" y="1554792"/>
            <a:ext cx="2458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Блок </a:t>
            </a:r>
            <a:r>
              <a:rPr lang="ru-RU" dirty="0" err="1" smtClean="0">
                <a:solidFill>
                  <a:schemeClr val="tx2"/>
                </a:solidFill>
              </a:rPr>
              <a:t>барботеров</a:t>
            </a:r>
            <a:r>
              <a:rPr lang="ru-RU" dirty="0" smtClean="0">
                <a:solidFill>
                  <a:schemeClr val="tx2"/>
                </a:solidFill>
              </a:rPr>
              <a:t> с быстроразъемными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 соединениями и металлическими трубками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73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5" y="1293704"/>
            <a:ext cx="96932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Особенности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установки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простота эксплуатации, обеспечивающая непрерывный контроль ГВС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повышение безопасности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автоматизированный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отбор проб с возможностью контроля на внешнем устройстве и ведение архива динамики изменения параметров системы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пробоотбора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одновременный отбор трития и углерода-14, отделение их друг от друга,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концентрирование трития и углерода в растворах барботеров, снижая минимально детектируемую активность анализируемых радионуклидов;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количественное определение разных форм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трития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углерода-14;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увеличение времени экспозиции пробы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аппаратная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программная связь с АСРК через интерфейс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-485;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программном обеспечении реализованы функции: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процедуры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пробоотбора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расчета объема прокаченной воздушной среды,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отображение и архивирование параметров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пробоотбора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самодиагностики, проверки герметичности, аварийных блокировок.</a:t>
            </a:r>
          </a:p>
        </p:txBody>
      </p:sp>
    </p:spTree>
    <p:extLst>
      <p:ext uri="{BB962C8B-B14F-4D97-AF65-F5344CB8AC3E}">
        <p14:creationId xmlns:p14="http://schemas.microsoft.com/office/powerpoint/2010/main" val="25841191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9416" y="606753"/>
            <a:ext cx="363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cap="all" dirty="0" smtClean="0">
                <a:solidFill>
                  <a:srgbClr val="002060"/>
                </a:solidFill>
              </a:rPr>
              <a:t>ГРАФИЧЕСКИЙ ИНТЕРФЕЙС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0" y="1438643"/>
            <a:ext cx="4302477" cy="2584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40" y="1438643"/>
            <a:ext cx="4307862" cy="2584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1" y="4111700"/>
            <a:ext cx="4302477" cy="2581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41" y="4093798"/>
            <a:ext cx="4307862" cy="25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2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9416" y="606753"/>
            <a:ext cx="363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cap="all" dirty="0" smtClean="0">
                <a:solidFill>
                  <a:srgbClr val="002060"/>
                </a:solidFill>
              </a:rPr>
              <a:t>ГРАФИЧЕСКИЙ ИНТЕРФЕЙС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" y="1478201"/>
            <a:ext cx="4244710" cy="2546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1478201"/>
            <a:ext cx="431800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" y="4178507"/>
            <a:ext cx="4244710" cy="2546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" y="4153028"/>
            <a:ext cx="4318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73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804E-5261-4687-A119-5886D3B8BAD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4325" y="236658"/>
            <a:ext cx="9144307" cy="95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Установка автоматизированная </a:t>
            </a:r>
            <a:r>
              <a:rPr lang="ru-RU" sz="2800" b="1" dirty="0" smtClean="0">
                <a:solidFill>
                  <a:srgbClr val="002060"/>
                </a:solidFill>
              </a:rPr>
              <a:t>пробоотбора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трития и углерода-14 УОТ-02</a:t>
            </a:r>
          </a:p>
          <a:p>
            <a:pPr defTabSz="1001542" eaLnBrk="0" hangingPunct="0">
              <a:lnSpc>
                <a:spcPct val="90000"/>
              </a:lnSpc>
              <a:defRPr/>
            </a:pP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" y="1466424"/>
            <a:ext cx="96932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Технический результат достигается за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счёт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объединения барботеров в кассету с применением быстроразъёмных соединений, что ускоряет замену барботеров и осушителей;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применения барботеров большего размера с тремя рассекателями, что уменьшает унос капель сорбента в барботере, увеличивает время отбора ГВС, и поддерживает стабильность коэффициента отбора;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применения программируемого логического контроллера с панелью оператора, обеспечивающего централизованное автоматизированное управление установкой, а также ведение архива динамики изменения параметров;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разделения системы отбора на две независимых друг от друга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пробоотборных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линии: отбора трития и углерода-14;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применения двух узлов каталитического окисления для конверсии НТ в НТО, СО и углеводородов в СО</a:t>
            </a:r>
            <a:r>
              <a:rPr lang="ru-RU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применения защиты расходомеров газа тепловых от повышенной влажности с помощью осушителей,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позволяет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получать достоверные данные о прокачанном объеме ГВС через систему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пробоотбора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5401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3YlLEgN0adl0wYygOP.g"/>
</p:tagLst>
</file>

<file path=ppt/theme/theme1.xml><?xml version="1.0" encoding="utf-8"?>
<a:theme xmlns:a="http://schemas.openxmlformats.org/drawingml/2006/main" name="b-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-content">
  <a:themeElements>
    <a:clrScheme name="Маяк">
      <a:dk1>
        <a:srgbClr val="244061"/>
      </a:dk1>
      <a:lt1>
        <a:sysClr val="window" lastClr="FFFFFF"/>
      </a:lt1>
      <a:dk2>
        <a:srgbClr val="244061"/>
      </a:dk2>
      <a:lt2>
        <a:srgbClr val="FFFFFF"/>
      </a:lt2>
      <a:accent1>
        <a:srgbClr val="5A89C1"/>
      </a:accent1>
      <a:accent2>
        <a:srgbClr val="953734"/>
      </a:accent2>
      <a:accent3>
        <a:srgbClr val="76923C"/>
      </a:accent3>
      <a:accent4>
        <a:srgbClr val="246374"/>
      </a:accent4>
      <a:accent5>
        <a:srgbClr val="00008F"/>
      </a:accent5>
      <a:accent6>
        <a:srgbClr val="264366"/>
      </a:accent6>
      <a:hlink>
        <a:srgbClr val="122030"/>
      </a:hlink>
      <a:folHlink>
        <a:srgbClr val="C500C7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-section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1">
              <a:lumMod val="50000"/>
            </a:schemeClr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-section32">
  <a:themeElements>
    <a:clrScheme name="Маяк">
      <a:dk1>
        <a:srgbClr val="244061"/>
      </a:dk1>
      <a:lt1>
        <a:sysClr val="window" lastClr="FFFFFF"/>
      </a:lt1>
      <a:dk2>
        <a:srgbClr val="244061"/>
      </a:dk2>
      <a:lt2>
        <a:srgbClr val="FFFFFF"/>
      </a:lt2>
      <a:accent1>
        <a:srgbClr val="5A89C1"/>
      </a:accent1>
      <a:accent2>
        <a:srgbClr val="953734"/>
      </a:accent2>
      <a:accent3>
        <a:srgbClr val="76923C"/>
      </a:accent3>
      <a:accent4>
        <a:srgbClr val="246374"/>
      </a:accent4>
      <a:accent5>
        <a:srgbClr val="00008F"/>
      </a:accent5>
      <a:accent6>
        <a:srgbClr val="264366"/>
      </a:accent6>
      <a:hlink>
        <a:srgbClr val="122030"/>
      </a:hlink>
      <a:folHlink>
        <a:srgbClr val="C500C7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18726</TotalTime>
  <Words>970</Words>
  <Application>Microsoft Office PowerPoint</Application>
  <PresentationFormat>Произвольный</PresentationFormat>
  <Paragraphs>152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Courier New</vt:lpstr>
      <vt:lpstr>Symbol</vt:lpstr>
      <vt:lpstr>Times New Roman</vt:lpstr>
      <vt:lpstr>Wingdings</vt:lpstr>
      <vt:lpstr>b-default</vt:lpstr>
      <vt:lpstr>b-content</vt:lpstr>
      <vt:lpstr>b-section33</vt:lpstr>
      <vt:lpstr>b-section31</vt:lpstr>
      <vt:lpstr>b-section32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ПО МАЯК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ПТО</dc:creator>
  <cp:lastModifiedBy>Leonid Khaylo</cp:lastModifiedBy>
  <cp:revision>2104</cp:revision>
  <cp:lastPrinted>2017-02-03T06:22:35Z</cp:lastPrinted>
  <dcterms:created xsi:type="dcterms:W3CDTF">2012-03-10T12:04:06Z</dcterms:created>
  <dcterms:modified xsi:type="dcterms:W3CDTF">2019-10-19T06:22:09Z</dcterms:modified>
</cp:coreProperties>
</file>